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5" r:id="rId2"/>
    <p:sldId id="698" r:id="rId3"/>
    <p:sldId id="699" r:id="rId4"/>
    <p:sldId id="700" r:id="rId5"/>
    <p:sldId id="701" r:id="rId6"/>
    <p:sldId id="702" r:id="rId7"/>
    <p:sldId id="703" r:id="rId8"/>
    <p:sldId id="704" r:id="rId9"/>
    <p:sldId id="705" r:id="rId10"/>
    <p:sldId id="706" r:id="rId11"/>
    <p:sldId id="707" r:id="rId12"/>
    <p:sldId id="708" r:id="rId13"/>
    <p:sldId id="709" r:id="rId14"/>
    <p:sldId id="710" r:id="rId15"/>
    <p:sldId id="711" r:id="rId16"/>
    <p:sldId id="712" r:id="rId17"/>
    <p:sldId id="713" r:id="rId18"/>
    <p:sldId id="714" r:id="rId19"/>
    <p:sldId id="715" r:id="rId20"/>
    <p:sldId id="716" r:id="rId21"/>
    <p:sldId id="717" r:id="rId22"/>
  </p:sldIdLst>
  <p:sldSz cx="6858000" cy="9144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FF66FF"/>
    <a:srgbClr val="0000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53" d="100"/>
          <a:sy n="53" d="100"/>
        </p:scale>
        <p:origin x="226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Total%2017\Total%20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Total%2017\Total%20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Total%2017\Total%2020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0-Matriz%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0-Matriz%20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1-Matriz%201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1-Matriz%2017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2-Matriz%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2-Matriz%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3-Matriz%2017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3-Matriz%2017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4-Matriz%2017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4-Matriz%2017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5-Matriz%2017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5-Matriz%2017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6-Matriz%2017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6-Matriz%2017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7-Matriz%2017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7-Matriz%2017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8-Matriz%2017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8-Matriz%2017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Total%20procedimientos%20todas%20provincias%2017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1-Provincial%20Procedimientos%2017\Total%20procedimientos%20todas%20provincias%2017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Provincial%20Consultas%2017\Consulta%20mensual%20por%20provincias%2017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Provincial%20Consultas%2017\Consulta%20mensual%20por%20provincias%2017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Total%2017\Total%202017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Total%2017\Total%202017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Regional%20Procedimientos%2017\Estadisticas%20de%20Procedimientos%20x%20especialidad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Regional%20Procedimientos%2017\Estadisticas%20de%20Procedimientos%20x%20especialidad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Regional%20Procedimientos%2017\Estadisticas%20de%20Procedimientos%20x%20especialidad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Regional%20Procedimientos%2017\Estadisticas%20de%20Procedimientos%20x%20especialidad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Regional%20Procedimientos%2017\Estadisticas%20de%20Procedimientos%20x%20especialidad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Edad%20y%20Sexo%2017\2017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Edad%20y%20Sexo%2017\2017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Edad%20y%20Sexo%2017\2017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Edad%20y%20Sexo%2017\2017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NS%202017\Estadistica%20Edad%20y%20Sexo%2017\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55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effectLst>
              <a:innerShdw dist="50800" dir="15420000">
                <a:schemeClr val="tx1">
                  <a:alpha val="46000"/>
                </a:schemeClr>
              </a:innerShdw>
            </a:effectLst>
            <a:scene3d>
              <a:camera prst="orthographicFront"/>
              <a:lightRig rig="threePt" dir="t"/>
            </a:scene3d>
            <a:sp3d/>
          </c:spPr>
          <c:explosion val="7"/>
          <c:dLbls>
            <c:numFmt formatCode="0.00%" sourceLinked="0"/>
            <c:spPr>
              <a:scene3d>
                <a:camera prst="orthographicFront"/>
                <a:lightRig rig="threePt" dir="t"/>
              </a:scene3d>
              <a:sp3d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Hoja1!$A$1:$A$9</c:f>
              <c:strCache>
                <c:ptCount val="9"/>
                <c:pt idx="0">
                  <c:v>Región 0</c:v>
                </c:pt>
                <c:pt idx="1">
                  <c:v>Región I</c:v>
                </c:pt>
                <c:pt idx="2">
                  <c:v>Región II</c:v>
                </c:pt>
                <c:pt idx="3">
                  <c:v>Región III</c:v>
                </c:pt>
                <c:pt idx="4">
                  <c:v>Región IV</c:v>
                </c:pt>
                <c:pt idx="5">
                  <c:v>Región V</c:v>
                </c:pt>
                <c:pt idx="6">
                  <c:v>Región VI</c:v>
                </c:pt>
                <c:pt idx="7">
                  <c:v>Región VII</c:v>
                </c:pt>
                <c:pt idx="8">
                  <c:v>Región VIII</c:v>
                </c:pt>
              </c:strCache>
            </c:strRef>
          </c:cat>
          <c:val>
            <c:numRef>
              <c:f>Hoja1!$B$1:$B$9</c:f>
              <c:numCache>
                <c:formatCode>General</c:formatCode>
                <c:ptCount val="9"/>
                <c:pt idx="0">
                  <c:v>356286</c:v>
                </c:pt>
                <c:pt idx="1">
                  <c:v>98567</c:v>
                </c:pt>
                <c:pt idx="2">
                  <c:v>110487</c:v>
                </c:pt>
                <c:pt idx="3">
                  <c:v>95420</c:v>
                </c:pt>
                <c:pt idx="4">
                  <c:v>65369</c:v>
                </c:pt>
                <c:pt idx="5">
                  <c:v>160493</c:v>
                </c:pt>
                <c:pt idx="6">
                  <c:v>89234</c:v>
                </c:pt>
                <c:pt idx="7">
                  <c:v>78532</c:v>
                </c:pt>
                <c:pt idx="8">
                  <c:v>92456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Comparativa mensual de tipos de pacientes según el aseguramiento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'Trayec Pac'!$B$1</c:f>
              <c:strCache>
                <c:ptCount val="1"/>
                <c:pt idx="0">
                  <c:v>ENE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Pac'!$B$2:$B$4</c:f>
              <c:numCache>
                <c:formatCode>#,##0</c:formatCode>
                <c:ptCount val="3"/>
                <c:pt idx="0">
                  <c:v>26134</c:v>
                </c:pt>
                <c:pt idx="1">
                  <c:v>12976</c:v>
                </c:pt>
                <c:pt idx="2">
                  <c:v>6818</c:v>
                </c:pt>
              </c:numCache>
            </c:numRef>
          </c:val>
        </c:ser>
        <c:ser>
          <c:idx val="1"/>
          <c:order val="1"/>
          <c:tx>
            <c:strRef>
              <c:f>'Trayec Pac'!$C$1</c:f>
              <c:strCache>
                <c:ptCount val="1"/>
                <c:pt idx="0">
                  <c:v>FEB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Pac'!$C$2:$C$4</c:f>
              <c:numCache>
                <c:formatCode>#,##0</c:formatCode>
                <c:ptCount val="3"/>
                <c:pt idx="0">
                  <c:v>35978</c:v>
                </c:pt>
                <c:pt idx="1">
                  <c:v>16466</c:v>
                </c:pt>
                <c:pt idx="2">
                  <c:v>5912</c:v>
                </c:pt>
              </c:numCache>
            </c:numRef>
          </c:val>
        </c:ser>
        <c:ser>
          <c:idx val="2"/>
          <c:order val="2"/>
          <c:tx>
            <c:strRef>
              <c:f>'Trayec Pac'!$D$1</c:f>
              <c:strCache>
                <c:ptCount val="1"/>
                <c:pt idx="0">
                  <c:v>MAR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Pac'!$D$2:$D$4</c:f>
              <c:numCache>
                <c:formatCode>#,##0</c:formatCode>
                <c:ptCount val="3"/>
                <c:pt idx="0">
                  <c:v>35453</c:v>
                </c:pt>
                <c:pt idx="1">
                  <c:v>15444</c:v>
                </c:pt>
                <c:pt idx="2">
                  <c:v>7462</c:v>
                </c:pt>
              </c:numCache>
            </c:numRef>
          </c:val>
        </c:ser>
        <c:ser>
          <c:idx val="3"/>
          <c:order val="3"/>
          <c:tx>
            <c:strRef>
              <c:f>'Trayec Pac'!$E$1</c:f>
              <c:strCache>
                <c:ptCount val="1"/>
                <c:pt idx="0">
                  <c:v>ABR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Pac'!$E$2:$E$4</c:f>
              <c:numCache>
                <c:formatCode>#,##0</c:formatCode>
                <c:ptCount val="3"/>
                <c:pt idx="0">
                  <c:v>35099</c:v>
                </c:pt>
                <c:pt idx="1">
                  <c:v>17055</c:v>
                </c:pt>
                <c:pt idx="2">
                  <c:v>8940</c:v>
                </c:pt>
              </c:numCache>
            </c:numRef>
          </c:val>
        </c:ser>
        <c:ser>
          <c:idx val="4"/>
          <c:order val="4"/>
          <c:tx>
            <c:strRef>
              <c:f>'Trayec Pac'!$F$1</c:f>
              <c:strCache>
                <c:ptCount val="1"/>
                <c:pt idx="0">
                  <c:v>MAY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Pac'!$F$2:$F$4</c:f>
              <c:numCache>
                <c:formatCode>#,##0</c:formatCode>
                <c:ptCount val="3"/>
                <c:pt idx="0">
                  <c:v>35494</c:v>
                </c:pt>
                <c:pt idx="1">
                  <c:v>17245</c:v>
                </c:pt>
                <c:pt idx="2">
                  <c:v>7022</c:v>
                </c:pt>
              </c:numCache>
            </c:numRef>
          </c:val>
        </c:ser>
        <c:ser>
          <c:idx val="5"/>
          <c:order val="5"/>
          <c:tx>
            <c:strRef>
              <c:f>'Trayec Pac'!$G$1</c:f>
              <c:strCache>
                <c:ptCount val="1"/>
                <c:pt idx="0">
                  <c:v>JUN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Pac'!$G$2:$G$4</c:f>
              <c:numCache>
                <c:formatCode>#,##0</c:formatCode>
                <c:ptCount val="3"/>
                <c:pt idx="0">
                  <c:v>30990</c:v>
                </c:pt>
                <c:pt idx="1">
                  <c:v>14654</c:v>
                </c:pt>
                <c:pt idx="2">
                  <c:v>5714</c:v>
                </c:pt>
              </c:numCache>
            </c:numRef>
          </c:val>
        </c:ser>
        <c:ser>
          <c:idx val="6"/>
          <c:order val="6"/>
          <c:tx>
            <c:strRef>
              <c:f>'Trayec Pac'!$H$1</c:f>
              <c:strCache>
                <c:ptCount val="1"/>
                <c:pt idx="0">
                  <c:v>JUL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Pac'!$H$2:$H$4</c:f>
              <c:numCache>
                <c:formatCode>#,##0</c:formatCode>
                <c:ptCount val="3"/>
                <c:pt idx="0">
                  <c:v>27971</c:v>
                </c:pt>
                <c:pt idx="1">
                  <c:v>16609</c:v>
                </c:pt>
                <c:pt idx="2">
                  <c:v>9158</c:v>
                </c:pt>
              </c:numCache>
            </c:numRef>
          </c:val>
        </c:ser>
        <c:ser>
          <c:idx val="7"/>
          <c:order val="7"/>
          <c:tx>
            <c:strRef>
              <c:f>'Trayec Pac'!$I$1</c:f>
              <c:strCache>
                <c:ptCount val="1"/>
                <c:pt idx="0">
                  <c:v>AGO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Pac'!$I$2:$I$4</c:f>
              <c:numCache>
                <c:formatCode>#,##0</c:formatCode>
                <c:ptCount val="3"/>
                <c:pt idx="0">
                  <c:v>30019</c:v>
                </c:pt>
                <c:pt idx="1">
                  <c:v>16650</c:v>
                </c:pt>
                <c:pt idx="2">
                  <c:v>9226</c:v>
                </c:pt>
              </c:numCache>
            </c:numRef>
          </c:val>
        </c:ser>
        <c:ser>
          <c:idx val="8"/>
          <c:order val="8"/>
          <c:tx>
            <c:strRef>
              <c:f>'Trayec Pac'!$J$1</c:f>
              <c:strCache>
                <c:ptCount val="1"/>
                <c:pt idx="0">
                  <c:v>SEP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Pac'!$J$2:$J$4</c:f>
              <c:numCache>
                <c:formatCode>#,##0</c:formatCode>
                <c:ptCount val="3"/>
                <c:pt idx="0">
                  <c:v>31758</c:v>
                </c:pt>
                <c:pt idx="1">
                  <c:v>16028</c:v>
                </c:pt>
                <c:pt idx="2">
                  <c:v>8361</c:v>
                </c:pt>
              </c:numCache>
            </c:numRef>
          </c:val>
        </c:ser>
        <c:ser>
          <c:idx val="9"/>
          <c:order val="9"/>
          <c:tx>
            <c:strRef>
              <c:f>'Trayec Pac'!$K$1</c:f>
              <c:strCache>
                <c:ptCount val="1"/>
                <c:pt idx="0">
                  <c:v>OCT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Pac'!$K$2:$K$4</c:f>
              <c:numCache>
                <c:formatCode>#,##0</c:formatCode>
                <c:ptCount val="3"/>
                <c:pt idx="0">
                  <c:v>31349</c:v>
                </c:pt>
                <c:pt idx="1">
                  <c:v>16030</c:v>
                </c:pt>
                <c:pt idx="2">
                  <c:v>7844</c:v>
                </c:pt>
              </c:numCache>
            </c:numRef>
          </c:val>
        </c:ser>
        <c:ser>
          <c:idx val="10"/>
          <c:order val="10"/>
          <c:tx>
            <c:strRef>
              <c:f>'Trayec Pac'!$L$1</c:f>
              <c:strCache>
                <c:ptCount val="1"/>
                <c:pt idx="0">
                  <c:v>NOV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Pac'!$L$2:$L$4</c:f>
              <c:numCache>
                <c:formatCode>#,##0</c:formatCode>
                <c:ptCount val="3"/>
                <c:pt idx="0">
                  <c:v>33998</c:v>
                </c:pt>
                <c:pt idx="1">
                  <c:v>16222</c:v>
                </c:pt>
                <c:pt idx="2">
                  <c:v>6536</c:v>
                </c:pt>
              </c:numCache>
            </c:numRef>
          </c:val>
        </c:ser>
        <c:ser>
          <c:idx val="11"/>
          <c:order val="11"/>
          <c:tx>
            <c:strRef>
              <c:f>'Trayec Pac'!$M$1</c:f>
              <c:strCache>
                <c:ptCount val="1"/>
                <c:pt idx="0">
                  <c:v>DIC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'Trayec Pac'!$A$2:$A$4</c:f>
              <c:strCache>
                <c:ptCount val="3"/>
                <c:pt idx="0">
                  <c:v>No Asegurado</c:v>
                </c:pt>
                <c:pt idx="1">
                  <c:v>ARS SENASA</c:v>
                </c:pt>
                <c:pt idx="2">
                  <c:v>Otras ARS</c:v>
                </c:pt>
              </c:strCache>
            </c:strRef>
          </c:cat>
          <c:val>
            <c:numRef>
              <c:f>'Trayec Pac'!$M$2:$M$4</c:f>
              <c:numCache>
                <c:formatCode>#,##0</c:formatCode>
                <c:ptCount val="3"/>
                <c:pt idx="0">
                  <c:v>29957</c:v>
                </c:pt>
                <c:pt idx="1">
                  <c:v>14787</c:v>
                </c:pt>
                <c:pt idx="2">
                  <c:v>6258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8986632"/>
        <c:axId val="518988984"/>
        <c:axId val="0"/>
      </c:bar3DChart>
      <c:catAx>
        <c:axId val="51898663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8988984"/>
        <c:crosses val="autoZero"/>
        <c:auto val="1"/>
        <c:lblAlgn val="ctr"/>
        <c:lblOffset val="100"/>
        <c:noMultiLvlLbl val="0"/>
      </c:catAx>
      <c:valAx>
        <c:axId val="51898898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89866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s-D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/>
              <a:t>Trayectoria mensual del total de consultas dadas durante el año 2017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dLbls>
            <c:dLbl>
              <c:idx val="6"/>
              <c:layout>
                <c:manualLayout>
                  <c:x val="-3.333333333333334E-2"/>
                  <c:y val="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s-D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'Trayec Cons'!$B$3:$M$3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'Trayec Cons'!$B$4:$M$4</c:f>
              <c:numCache>
                <c:formatCode>#,##0</c:formatCode>
                <c:ptCount val="12"/>
                <c:pt idx="0">
                  <c:v>49269</c:v>
                </c:pt>
                <c:pt idx="1">
                  <c:v>63402</c:v>
                </c:pt>
                <c:pt idx="2">
                  <c:v>59476</c:v>
                </c:pt>
                <c:pt idx="3">
                  <c:v>63280</c:v>
                </c:pt>
                <c:pt idx="4">
                  <c:v>61762</c:v>
                </c:pt>
                <c:pt idx="5">
                  <c:v>51194</c:v>
                </c:pt>
                <c:pt idx="6">
                  <c:v>69229</c:v>
                </c:pt>
                <c:pt idx="7">
                  <c:v>54852</c:v>
                </c:pt>
                <c:pt idx="8">
                  <c:v>53492</c:v>
                </c:pt>
                <c:pt idx="9">
                  <c:v>53522</c:v>
                </c:pt>
                <c:pt idx="10">
                  <c:v>55160</c:v>
                </c:pt>
                <c:pt idx="11">
                  <c:v>50411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19662672"/>
        <c:axId val="519658752"/>
      </c:lineChart>
      <c:catAx>
        <c:axId val="519662672"/>
        <c:scaling>
          <c:orientation val="minMax"/>
        </c:scaling>
        <c:delete val="0"/>
        <c:axPos val="b"/>
        <c:majorGridlines/>
        <c:numFmt formatCode="General" sourceLinked="0"/>
        <c:majorTickMark val="none"/>
        <c:minorTickMark val="none"/>
        <c:tickLblPos val="nextTo"/>
        <c:crossAx val="519658752"/>
        <c:crosses val="autoZero"/>
        <c:auto val="1"/>
        <c:lblAlgn val="ctr"/>
        <c:lblOffset val="100"/>
        <c:noMultiLvlLbl val="0"/>
      </c:catAx>
      <c:valAx>
        <c:axId val="5196587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519662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s-D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Comparativa mensual de total de procedimientos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'Trayec Proced'!$A$2</c:f>
              <c:strCache>
                <c:ptCount val="1"/>
                <c:pt idx="0">
                  <c:v>Total de Procedimientos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'Trayec Proced'!$B$1:$M$1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'Trayec Proced'!$B$2:$M$2</c:f>
              <c:numCache>
                <c:formatCode>#,##0</c:formatCode>
                <c:ptCount val="12"/>
                <c:pt idx="0">
                  <c:v>128603</c:v>
                </c:pt>
                <c:pt idx="1">
                  <c:v>173992</c:v>
                </c:pt>
                <c:pt idx="2">
                  <c:v>168041</c:v>
                </c:pt>
                <c:pt idx="3">
                  <c:v>174719</c:v>
                </c:pt>
                <c:pt idx="4">
                  <c:v>174630</c:v>
                </c:pt>
                <c:pt idx="5">
                  <c:v>145639</c:v>
                </c:pt>
                <c:pt idx="6">
                  <c:v>149238</c:v>
                </c:pt>
                <c:pt idx="7">
                  <c:v>143534</c:v>
                </c:pt>
                <c:pt idx="8">
                  <c:v>144774</c:v>
                </c:pt>
                <c:pt idx="9">
                  <c:v>148093</c:v>
                </c:pt>
                <c:pt idx="10">
                  <c:v>154668</c:v>
                </c:pt>
                <c:pt idx="11">
                  <c:v>138261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9660320"/>
        <c:axId val="519663456"/>
        <c:axId val="0"/>
      </c:bar3DChart>
      <c:catAx>
        <c:axId val="5196603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519663456"/>
        <c:crosses val="autoZero"/>
        <c:auto val="1"/>
        <c:lblAlgn val="ctr"/>
        <c:lblOffset val="100"/>
        <c:noMultiLvlLbl val="0"/>
      </c:catAx>
      <c:valAx>
        <c:axId val="51966345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519660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s-D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Total de procedimientos </a:t>
            </a:r>
          </a:p>
          <a:p>
            <a:pPr>
              <a:defRPr/>
            </a:pPr>
            <a:r>
              <a:rPr lang="es-DO"/>
              <a:t>Región Metropolitana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Grafico!$A$1:$A$6</c:f>
              <c:strCache>
                <c:ptCount val="6"/>
                <c:pt idx="0">
                  <c:v>Gerencia I</c:v>
                </c:pt>
                <c:pt idx="1">
                  <c:v>Gerencia II</c:v>
                </c:pt>
                <c:pt idx="2">
                  <c:v>Gerencia III</c:v>
                </c:pt>
                <c:pt idx="3">
                  <c:v>Gerencia IV</c:v>
                </c:pt>
                <c:pt idx="4">
                  <c:v>Gerencia V</c:v>
                </c:pt>
                <c:pt idx="5">
                  <c:v>Gerencia VI</c:v>
                </c:pt>
              </c:strCache>
            </c:strRef>
          </c:cat>
          <c:val>
            <c:numRef>
              <c:f>Grafico!$B$1:$B$6</c:f>
              <c:numCache>
                <c:formatCode>#,##0</c:formatCode>
                <c:ptCount val="6"/>
                <c:pt idx="0">
                  <c:v>186455</c:v>
                </c:pt>
                <c:pt idx="1">
                  <c:v>114476</c:v>
                </c:pt>
                <c:pt idx="2">
                  <c:v>140550</c:v>
                </c:pt>
                <c:pt idx="3">
                  <c:v>187916</c:v>
                </c:pt>
                <c:pt idx="4">
                  <c:v>149960</c:v>
                </c:pt>
                <c:pt idx="5">
                  <c:v>30587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656008"/>
        <c:axId val="519656792"/>
      </c:barChart>
      <c:catAx>
        <c:axId val="51965600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656792"/>
        <c:crosses val="autoZero"/>
        <c:auto val="1"/>
        <c:lblAlgn val="ctr"/>
        <c:lblOffset val="100"/>
        <c:noMultiLvlLbl val="0"/>
      </c:catAx>
      <c:valAx>
        <c:axId val="519656792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656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DO"/>
              <a:t>Porciento de procedimientos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DO"/>
              <a:t>Región Metropolitana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Grafico!$A$1:$A$6</c:f>
              <c:strCache>
                <c:ptCount val="6"/>
                <c:pt idx="0">
                  <c:v>Gerencia I</c:v>
                </c:pt>
                <c:pt idx="1">
                  <c:v>Gerencia II</c:v>
                </c:pt>
                <c:pt idx="2">
                  <c:v>Gerencia III</c:v>
                </c:pt>
                <c:pt idx="3">
                  <c:v>Gerencia IV</c:v>
                </c:pt>
                <c:pt idx="4">
                  <c:v>Gerencia V</c:v>
                </c:pt>
                <c:pt idx="5">
                  <c:v>Gerencia VI</c:v>
                </c:pt>
              </c:strCache>
            </c:strRef>
          </c:cat>
          <c:val>
            <c:numRef>
              <c:f>Grafico!$B$1:$B$6</c:f>
              <c:numCache>
                <c:formatCode>#,##0</c:formatCode>
                <c:ptCount val="6"/>
                <c:pt idx="0">
                  <c:v>186455</c:v>
                </c:pt>
                <c:pt idx="1">
                  <c:v>114476</c:v>
                </c:pt>
                <c:pt idx="2">
                  <c:v>140550</c:v>
                </c:pt>
                <c:pt idx="3">
                  <c:v>187916</c:v>
                </c:pt>
                <c:pt idx="4">
                  <c:v>149960</c:v>
                </c:pt>
                <c:pt idx="5">
                  <c:v>30587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Grafico!$A$1:$A$3</c:f>
              <c:strCache>
                <c:ptCount val="3"/>
                <c:pt idx="0">
                  <c:v>Ocoa</c:v>
                </c:pt>
                <c:pt idx="1">
                  <c:v>San Cristóbal</c:v>
                </c:pt>
                <c:pt idx="2">
                  <c:v>Peravia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3935</c:v>
                </c:pt>
                <c:pt idx="1">
                  <c:v>22746</c:v>
                </c:pt>
                <c:pt idx="2">
                  <c:v>17132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660712"/>
        <c:axId val="519657184"/>
      </c:barChart>
      <c:catAx>
        <c:axId val="51966071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657184"/>
        <c:crosses val="autoZero"/>
        <c:auto val="1"/>
        <c:lblAlgn val="ctr"/>
        <c:lblOffset val="100"/>
        <c:noMultiLvlLbl val="0"/>
      </c:catAx>
      <c:valAx>
        <c:axId val="51965718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660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Grafico!$A$1:$A$3</c:f>
              <c:strCache>
                <c:ptCount val="3"/>
                <c:pt idx="0">
                  <c:v>Ocoa</c:v>
                </c:pt>
                <c:pt idx="1">
                  <c:v>San Cristóbal</c:v>
                </c:pt>
                <c:pt idx="2">
                  <c:v>Peravia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3935</c:v>
                </c:pt>
                <c:pt idx="1">
                  <c:v>22746</c:v>
                </c:pt>
                <c:pt idx="2">
                  <c:v>17132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Total de procedimientos</a:t>
            </a:r>
          </a:p>
          <a:p>
            <a:pPr>
              <a:defRPr/>
            </a:pPr>
            <a:r>
              <a:rPr lang="es-DO"/>
              <a:t>Region II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Grafico!$A$1:$A$3</c:f>
              <c:strCache>
                <c:ptCount val="3"/>
                <c:pt idx="0">
                  <c:v>Puerto Plata</c:v>
                </c:pt>
                <c:pt idx="1">
                  <c:v>Espaillat</c:v>
                </c:pt>
                <c:pt idx="2">
                  <c:v>Santiago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23454</c:v>
                </c:pt>
                <c:pt idx="1">
                  <c:v>33245</c:v>
                </c:pt>
                <c:pt idx="2">
                  <c:v>199700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661496"/>
        <c:axId val="519659144"/>
      </c:barChart>
      <c:catAx>
        <c:axId val="51966149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659144"/>
        <c:crosses val="autoZero"/>
        <c:auto val="1"/>
        <c:lblAlgn val="ctr"/>
        <c:lblOffset val="100"/>
        <c:noMultiLvlLbl val="0"/>
      </c:catAx>
      <c:valAx>
        <c:axId val="51965914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661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Grafico!$A$1:$A$3</c:f>
              <c:strCache>
                <c:ptCount val="3"/>
                <c:pt idx="0">
                  <c:v>Puerto Plata</c:v>
                </c:pt>
                <c:pt idx="1">
                  <c:v>Espaillat</c:v>
                </c:pt>
                <c:pt idx="2">
                  <c:v>Santiago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23454</c:v>
                </c:pt>
                <c:pt idx="1">
                  <c:v>33245</c:v>
                </c:pt>
                <c:pt idx="2">
                  <c:v>199700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III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Grafico!$A$1:$A$4</c:f>
              <c:strCache>
                <c:ptCount val="4"/>
                <c:pt idx="0">
                  <c:v>Samaná</c:v>
                </c:pt>
                <c:pt idx="1">
                  <c:v>Duarte</c:v>
                </c:pt>
                <c:pt idx="2">
                  <c:v>Ma. T. Sánchez</c:v>
                </c:pt>
                <c:pt idx="3">
                  <c:v>Hnas. Mirabal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18841</c:v>
                </c:pt>
                <c:pt idx="1">
                  <c:v>66501</c:v>
                </c:pt>
                <c:pt idx="2">
                  <c:v>14336</c:v>
                </c:pt>
                <c:pt idx="3">
                  <c:v>65092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662280"/>
        <c:axId val="519663064"/>
      </c:barChart>
      <c:catAx>
        <c:axId val="5196622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663064"/>
        <c:crosses val="autoZero"/>
        <c:auto val="1"/>
        <c:lblAlgn val="ctr"/>
        <c:lblOffset val="100"/>
        <c:noMultiLvlLbl val="0"/>
      </c:catAx>
      <c:valAx>
        <c:axId val="51966306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662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III</a:t>
            </a:r>
          </a:p>
        </c:rich>
      </c:tx>
      <c:layout>
        <c:manualLayout>
          <c:xMode val="edge"/>
          <c:yMode val="edge"/>
          <c:x val="0.18480555555555556"/>
          <c:y val="3.2407407407407413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Grafico!$A$1:$A$4</c:f>
              <c:strCache>
                <c:ptCount val="4"/>
                <c:pt idx="0">
                  <c:v>Samaná</c:v>
                </c:pt>
                <c:pt idx="1">
                  <c:v>Duarte</c:v>
                </c:pt>
                <c:pt idx="2">
                  <c:v>Ma. T. Sánchez</c:v>
                </c:pt>
                <c:pt idx="3">
                  <c:v>Hnas. Mirabal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18841</c:v>
                </c:pt>
                <c:pt idx="1">
                  <c:v>66501</c:v>
                </c:pt>
                <c:pt idx="2">
                  <c:v>14336</c:v>
                </c:pt>
                <c:pt idx="3">
                  <c:v>65092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IV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Grafico!$A$1:$A$4</c:f>
              <c:strCache>
                <c:ptCount val="4"/>
                <c:pt idx="0">
                  <c:v>Pedernales</c:v>
                </c:pt>
                <c:pt idx="1">
                  <c:v>Bahoruco</c:v>
                </c:pt>
                <c:pt idx="2">
                  <c:v>Independencia</c:v>
                </c:pt>
                <c:pt idx="3">
                  <c:v>Barahona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5584</c:v>
                </c:pt>
                <c:pt idx="1">
                  <c:v>2048</c:v>
                </c:pt>
                <c:pt idx="2">
                  <c:v>5714</c:v>
                </c:pt>
                <c:pt idx="3">
                  <c:v>29213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16760"/>
        <c:axId val="519913624"/>
      </c:barChart>
      <c:catAx>
        <c:axId val="51991676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3624"/>
        <c:crosses val="autoZero"/>
        <c:auto val="1"/>
        <c:lblAlgn val="ctr"/>
        <c:lblOffset val="100"/>
        <c:noMultiLvlLbl val="0"/>
      </c:catAx>
      <c:valAx>
        <c:axId val="51991362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16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IV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Grafico!$A$1:$A$4</c:f>
              <c:strCache>
                <c:ptCount val="4"/>
                <c:pt idx="0">
                  <c:v>Pedernales</c:v>
                </c:pt>
                <c:pt idx="1">
                  <c:v>Bahoruco</c:v>
                </c:pt>
                <c:pt idx="2">
                  <c:v>Independencia</c:v>
                </c:pt>
                <c:pt idx="3">
                  <c:v>Barahona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5584</c:v>
                </c:pt>
                <c:pt idx="1">
                  <c:v>2048</c:v>
                </c:pt>
                <c:pt idx="2">
                  <c:v>5714</c:v>
                </c:pt>
                <c:pt idx="3">
                  <c:v>29213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V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Grafico!$A$1:$A$5</c:f>
              <c:strCache>
                <c:ptCount val="5"/>
                <c:pt idx="0">
                  <c:v>Hato Mayor</c:v>
                </c:pt>
                <c:pt idx="1">
                  <c:v>El Seibo</c:v>
                </c:pt>
                <c:pt idx="2">
                  <c:v>La Altagracia</c:v>
                </c:pt>
                <c:pt idx="3">
                  <c:v>La Romana</c:v>
                </c:pt>
                <c:pt idx="4">
                  <c:v>San Pedro</c:v>
                </c:pt>
              </c:strCache>
            </c:strRef>
          </c:cat>
          <c:val>
            <c:numRef>
              <c:f>Grafico!$B$1:$B$5</c:f>
              <c:numCache>
                <c:formatCode>#,##0</c:formatCode>
                <c:ptCount val="5"/>
                <c:pt idx="0">
                  <c:v>9939</c:v>
                </c:pt>
                <c:pt idx="1">
                  <c:v>9276</c:v>
                </c:pt>
                <c:pt idx="2">
                  <c:v>13195</c:v>
                </c:pt>
                <c:pt idx="3">
                  <c:v>36741</c:v>
                </c:pt>
                <c:pt idx="4">
                  <c:v>63780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08528"/>
        <c:axId val="519912448"/>
      </c:barChart>
      <c:catAx>
        <c:axId val="51990852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2448"/>
        <c:crosses val="autoZero"/>
        <c:auto val="1"/>
        <c:lblAlgn val="ctr"/>
        <c:lblOffset val="100"/>
        <c:noMultiLvlLbl val="0"/>
      </c:catAx>
      <c:valAx>
        <c:axId val="51991244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08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V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Grafico!$A$1:$A$5</c:f>
              <c:strCache>
                <c:ptCount val="5"/>
                <c:pt idx="0">
                  <c:v>Hato Mayor</c:v>
                </c:pt>
                <c:pt idx="1">
                  <c:v>El Seibo</c:v>
                </c:pt>
                <c:pt idx="2">
                  <c:v>La Altagracia</c:v>
                </c:pt>
                <c:pt idx="3">
                  <c:v>La Romana</c:v>
                </c:pt>
                <c:pt idx="4">
                  <c:v>San Pedro</c:v>
                </c:pt>
              </c:strCache>
            </c:strRef>
          </c:cat>
          <c:val>
            <c:numRef>
              <c:f>Grafico!$B$1:$B$5</c:f>
              <c:numCache>
                <c:formatCode>#,##0</c:formatCode>
                <c:ptCount val="5"/>
                <c:pt idx="0">
                  <c:v>9939</c:v>
                </c:pt>
                <c:pt idx="1">
                  <c:v>9276</c:v>
                </c:pt>
                <c:pt idx="2">
                  <c:v>13195</c:v>
                </c:pt>
                <c:pt idx="3">
                  <c:v>36741</c:v>
                </c:pt>
                <c:pt idx="4">
                  <c:v>63780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VI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Grafico!$A$1:$A$3</c:f>
              <c:strCache>
                <c:ptCount val="3"/>
                <c:pt idx="0">
                  <c:v>Azua</c:v>
                </c:pt>
                <c:pt idx="1">
                  <c:v>San Juan</c:v>
                </c:pt>
                <c:pt idx="2">
                  <c:v>Elías Píña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5381</c:v>
                </c:pt>
                <c:pt idx="1">
                  <c:v>29829</c:v>
                </c:pt>
                <c:pt idx="2">
                  <c:v>7570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11664"/>
        <c:axId val="519914016"/>
      </c:barChart>
      <c:catAx>
        <c:axId val="5199116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4016"/>
        <c:crosses val="autoZero"/>
        <c:auto val="1"/>
        <c:lblAlgn val="ctr"/>
        <c:lblOffset val="100"/>
        <c:noMultiLvlLbl val="0"/>
      </c:catAx>
      <c:valAx>
        <c:axId val="51991401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11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VI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Grafico!$A$1:$A$3</c:f>
              <c:strCache>
                <c:ptCount val="3"/>
                <c:pt idx="0">
                  <c:v>Azua</c:v>
                </c:pt>
                <c:pt idx="1">
                  <c:v>San Juan</c:v>
                </c:pt>
                <c:pt idx="2">
                  <c:v>Elías Píña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5381</c:v>
                </c:pt>
                <c:pt idx="1">
                  <c:v>29829</c:v>
                </c:pt>
                <c:pt idx="2">
                  <c:v>7570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VII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Grafico!$A$1:$A$4</c:f>
              <c:strCache>
                <c:ptCount val="4"/>
                <c:pt idx="0">
                  <c:v>Montecristi</c:v>
                </c:pt>
                <c:pt idx="1">
                  <c:v>Stgo. Rodríguez</c:v>
                </c:pt>
                <c:pt idx="2">
                  <c:v>Dajabón</c:v>
                </c:pt>
                <c:pt idx="3">
                  <c:v>Valverde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6654</c:v>
                </c:pt>
                <c:pt idx="1">
                  <c:v>6916</c:v>
                </c:pt>
                <c:pt idx="2">
                  <c:v>16236</c:v>
                </c:pt>
                <c:pt idx="3">
                  <c:v>6027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12056"/>
        <c:axId val="519914408"/>
      </c:barChart>
      <c:catAx>
        <c:axId val="5199120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4408"/>
        <c:crosses val="autoZero"/>
        <c:auto val="1"/>
        <c:lblAlgn val="ctr"/>
        <c:lblOffset val="100"/>
        <c:noMultiLvlLbl val="0"/>
      </c:catAx>
      <c:valAx>
        <c:axId val="51991440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12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VII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Grafico!$A$1:$A$4</c:f>
              <c:strCache>
                <c:ptCount val="4"/>
                <c:pt idx="0">
                  <c:v>Montecristi</c:v>
                </c:pt>
                <c:pt idx="1">
                  <c:v>Stgo. Rodríguez</c:v>
                </c:pt>
                <c:pt idx="2">
                  <c:v>Dajabón</c:v>
                </c:pt>
                <c:pt idx="3">
                  <c:v>Valverde</c:v>
                </c:pt>
              </c:strCache>
            </c:strRef>
          </c:cat>
          <c:val>
            <c:numRef>
              <c:f>Grafico!$B$1:$B$4</c:f>
              <c:numCache>
                <c:formatCode>#,##0</c:formatCode>
                <c:ptCount val="4"/>
                <c:pt idx="0">
                  <c:v>6654</c:v>
                </c:pt>
                <c:pt idx="1">
                  <c:v>6916</c:v>
                </c:pt>
                <c:pt idx="2">
                  <c:v>16236</c:v>
                </c:pt>
                <c:pt idx="3">
                  <c:v>6027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Region VIII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Grafico!$A$1:$A$3</c:f>
              <c:strCache>
                <c:ptCount val="3"/>
                <c:pt idx="0">
                  <c:v>Mons. Nouel</c:v>
                </c:pt>
                <c:pt idx="1">
                  <c:v>Sánchez Ramírez</c:v>
                </c:pt>
                <c:pt idx="2">
                  <c:v>La Vega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51389</c:v>
                </c:pt>
                <c:pt idx="1">
                  <c:v>40454</c:v>
                </c:pt>
                <c:pt idx="2">
                  <c:v>223030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07352"/>
        <c:axId val="519918328"/>
      </c:barChart>
      <c:catAx>
        <c:axId val="51990735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8328"/>
        <c:crosses val="autoZero"/>
        <c:auto val="1"/>
        <c:lblAlgn val="ctr"/>
        <c:lblOffset val="100"/>
        <c:noMultiLvlLbl val="0"/>
      </c:catAx>
      <c:valAx>
        <c:axId val="51991832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07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procedimientos</a:t>
            </a:r>
            <a:endParaRPr lang="es-DO">
              <a:effectLst/>
            </a:endParaRPr>
          </a:p>
          <a:p>
            <a:pPr>
              <a:defRPr/>
            </a:pPr>
            <a:r>
              <a:rPr lang="es-DO" sz="1800" b="1" i="0" baseline="0">
                <a:effectLst/>
              </a:rPr>
              <a:t>Región VIII</a:t>
            </a:r>
            <a:endParaRPr lang="es-DO">
              <a:effectLst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Grafico!$A$1:$A$3</c:f>
              <c:strCache>
                <c:ptCount val="3"/>
                <c:pt idx="0">
                  <c:v>Mons. Nouel</c:v>
                </c:pt>
                <c:pt idx="1">
                  <c:v>Sánchez Ramírez</c:v>
                </c:pt>
                <c:pt idx="2">
                  <c:v>La Vega</c:v>
                </c:pt>
              </c:strCache>
            </c:strRef>
          </c:cat>
          <c:val>
            <c:numRef>
              <c:f>Grafico!$B$1:$B$3</c:f>
              <c:numCache>
                <c:formatCode>#,##0</c:formatCode>
                <c:ptCount val="3"/>
                <c:pt idx="0">
                  <c:v>51389</c:v>
                </c:pt>
                <c:pt idx="1">
                  <c:v>40454</c:v>
                </c:pt>
                <c:pt idx="2">
                  <c:v>223030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Total de procedimientos todas las Regiones</a:t>
            </a:r>
            <a:endParaRPr lang="es-DO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'Proced x Regiones'!$A$1:$A$9</c:f>
              <c:strCache>
                <c:ptCount val="9"/>
                <c:pt idx="0">
                  <c:v>Región VII</c:v>
                </c:pt>
                <c:pt idx="1">
                  <c:v>Región IV</c:v>
                </c:pt>
                <c:pt idx="2">
                  <c:v>Región VI</c:v>
                </c:pt>
                <c:pt idx="3">
                  <c:v>Región I</c:v>
                </c:pt>
                <c:pt idx="4">
                  <c:v>Región V</c:v>
                </c:pt>
                <c:pt idx="5">
                  <c:v>Región III</c:v>
                </c:pt>
                <c:pt idx="6">
                  <c:v>Región II</c:v>
                </c:pt>
                <c:pt idx="7">
                  <c:v>Región VIII</c:v>
                </c:pt>
                <c:pt idx="8">
                  <c:v>Región Metropolitana</c:v>
                </c:pt>
              </c:strCache>
            </c:strRef>
          </c:cat>
          <c:val>
            <c:numRef>
              <c:f>'Proced x Regiones'!$B$1:$B$9</c:f>
              <c:numCache>
                <c:formatCode>#,##0</c:formatCode>
                <c:ptCount val="9"/>
                <c:pt idx="0">
                  <c:v>35833</c:v>
                </c:pt>
                <c:pt idx="1">
                  <c:v>42559</c:v>
                </c:pt>
                <c:pt idx="2">
                  <c:v>42780</c:v>
                </c:pt>
                <c:pt idx="3">
                  <c:v>43813</c:v>
                </c:pt>
                <c:pt idx="4">
                  <c:v>132931</c:v>
                </c:pt>
                <c:pt idx="5">
                  <c:v>164770</c:v>
                </c:pt>
                <c:pt idx="6">
                  <c:v>256399</c:v>
                </c:pt>
                <c:pt idx="7">
                  <c:v>314873</c:v>
                </c:pt>
                <c:pt idx="8">
                  <c:v>809944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14800"/>
        <c:axId val="519915976"/>
      </c:barChart>
      <c:catAx>
        <c:axId val="51991480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5976"/>
        <c:crosses val="autoZero"/>
        <c:auto val="1"/>
        <c:lblAlgn val="ctr"/>
        <c:lblOffset val="100"/>
        <c:noMultiLvlLbl val="0"/>
      </c:catAx>
      <c:valAx>
        <c:axId val="51991597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14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Porciento de procedimientos</a:t>
            </a:r>
          </a:p>
          <a:p>
            <a:pPr>
              <a:defRPr/>
            </a:pPr>
            <a:r>
              <a:rPr lang="es-DO"/>
              <a:t>todas las Regiones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'Proced x Regiones'!$A$1:$A$9</c:f>
              <c:strCache>
                <c:ptCount val="9"/>
                <c:pt idx="0">
                  <c:v>Región VII</c:v>
                </c:pt>
                <c:pt idx="1">
                  <c:v>Región IV</c:v>
                </c:pt>
                <c:pt idx="2">
                  <c:v>Región VI</c:v>
                </c:pt>
                <c:pt idx="3">
                  <c:v>Región I</c:v>
                </c:pt>
                <c:pt idx="4">
                  <c:v>Región V</c:v>
                </c:pt>
                <c:pt idx="5">
                  <c:v>Región III</c:v>
                </c:pt>
                <c:pt idx="6">
                  <c:v>Región II</c:v>
                </c:pt>
                <c:pt idx="7">
                  <c:v>Región VIII</c:v>
                </c:pt>
                <c:pt idx="8">
                  <c:v>Región Metropolitana</c:v>
                </c:pt>
              </c:strCache>
            </c:strRef>
          </c:cat>
          <c:val>
            <c:numRef>
              <c:f>'Proced x Regiones'!$B$1:$B$9</c:f>
              <c:numCache>
                <c:formatCode>#,##0</c:formatCode>
                <c:ptCount val="9"/>
                <c:pt idx="0">
                  <c:v>35833</c:v>
                </c:pt>
                <c:pt idx="1">
                  <c:v>42559</c:v>
                </c:pt>
                <c:pt idx="2">
                  <c:v>42780</c:v>
                </c:pt>
                <c:pt idx="3">
                  <c:v>43813</c:v>
                </c:pt>
                <c:pt idx="4">
                  <c:v>132931</c:v>
                </c:pt>
                <c:pt idx="5">
                  <c:v>164770</c:v>
                </c:pt>
                <c:pt idx="6">
                  <c:v>256399</c:v>
                </c:pt>
                <c:pt idx="7">
                  <c:v>314873</c:v>
                </c:pt>
                <c:pt idx="8">
                  <c:v>809944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DO"/>
            </a:pPr>
            <a:r>
              <a:rPr lang="es-DO"/>
              <a:t>Total de consultas dadas 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DO"/>
                </a:pPr>
                <a:endParaRPr lang="es-D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Grafico!$A$1:$A$9</c:f>
              <c:strCache>
                <c:ptCount val="9"/>
                <c:pt idx="0">
                  <c:v>Región VII</c:v>
                </c:pt>
                <c:pt idx="1">
                  <c:v>Región VI</c:v>
                </c:pt>
                <c:pt idx="2">
                  <c:v>Región IV</c:v>
                </c:pt>
                <c:pt idx="3">
                  <c:v>Región I</c:v>
                </c:pt>
                <c:pt idx="4">
                  <c:v>Región III</c:v>
                </c:pt>
                <c:pt idx="5">
                  <c:v>Región V</c:v>
                </c:pt>
                <c:pt idx="6">
                  <c:v>Región VIII</c:v>
                </c:pt>
                <c:pt idx="7">
                  <c:v>Región II</c:v>
                </c:pt>
                <c:pt idx="8">
                  <c:v>Región Metropolitana</c:v>
                </c:pt>
              </c:strCache>
            </c:strRef>
          </c:cat>
          <c:val>
            <c:numRef>
              <c:f>Grafico!$B$1:$B$9</c:f>
              <c:numCache>
                <c:formatCode>#,##0</c:formatCode>
                <c:ptCount val="9"/>
                <c:pt idx="0">
                  <c:v>13525</c:v>
                </c:pt>
                <c:pt idx="1">
                  <c:v>15451</c:v>
                </c:pt>
                <c:pt idx="2">
                  <c:v>17157</c:v>
                </c:pt>
                <c:pt idx="3">
                  <c:v>21111</c:v>
                </c:pt>
                <c:pt idx="4">
                  <c:v>50737</c:v>
                </c:pt>
                <c:pt idx="5">
                  <c:v>59763</c:v>
                </c:pt>
                <c:pt idx="6">
                  <c:v>68664</c:v>
                </c:pt>
                <c:pt idx="7">
                  <c:v>130326</c:v>
                </c:pt>
                <c:pt idx="8">
                  <c:v>308317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15192"/>
        <c:axId val="519916368"/>
      </c:barChart>
      <c:catAx>
        <c:axId val="51991519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s-DO"/>
            </a:pPr>
            <a:endParaRPr lang="es-DO"/>
          </a:p>
        </c:txPr>
        <c:crossAx val="519916368"/>
        <c:crosses val="autoZero"/>
        <c:auto val="1"/>
        <c:lblAlgn val="ctr"/>
        <c:lblOffset val="100"/>
        <c:noMultiLvlLbl val="0"/>
      </c:catAx>
      <c:valAx>
        <c:axId val="51991636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15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DO"/>
            </a:pPr>
            <a:r>
              <a:rPr lang="es-DO"/>
              <a:t>Porciento de consultas dadas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Grafico!$A$1:$A$9</c:f>
              <c:strCache>
                <c:ptCount val="9"/>
                <c:pt idx="0">
                  <c:v>Región VII</c:v>
                </c:pt>
                <c:pt idx="1">
                  <c:v>Región VI</c:v>
                </c:pt>
                <c:pt idx="2">
                  <c:v>Región IV</c:v>
                </c:pt>
                <c:pt idx="3">
                  <c:v>Región I</c:v>
                </c:pt>
                <c:pt idx="4">
                  <c:v>Región III</c:v>
                </c:pt>
                <c:pt idx="5">
                  <c:v>Región V</c:v>
                </c:pt>
                <c:pt idx="6">
                  <c:v>Región VIII</c:v>
                </c:pt>
                <c:pt idx="7">
                  <c:v>Región II</c:v>
                </c:pt>
                <c:pt idx="8">
                  <c:v>Región Metropolitana</c:v>
                </c:pt>
              </c:strCache>
            </c:strRef>
          </c:cat>
          <c:val>
            <c:numRef>
              <c:f>Grafico!$B$1:$B$9</c:f>
              <c:numCache>
                <c:formatCode>#,##0</c:formatCode>
                <c:ptCount val="9"/>
                <c:pt idx="0">
                  <c:v>13525</c:v>
                </c:pt>
                <c:pt idx="1">
                  <c:v>15451</c:v>
                </c:pt>
                <c:pt idx="2">
                  <c:v>17157</c:v>
                </c:pt>
                <c:pt idx="3">
                  <c:v>21111</c:v>
                </c:pt>
                <c:pt idx="4">
                  <c:v>50737</c:v>
                </c:pt>
                <c:pt idx="5">
                  <c:v>59763</c:v>
                </c:pt>
                <c:pt idx="6">
                  <c:v>68664</c:v>
                </c:pt>
                <c:pt idx="7">
                  <c:v>130326</c:v>
                </c:pt>
                <c:pt idx="8">
                  <c:v>308317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/>
            </a:pPr>
            <a:r>
              <a:rPr lang="es-ES" sz="1600" b="1" i="0" baseline="0"/>
              <a:t>Porciento Total Tipos de Visitas al Año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explosion val="8"/>
            <c:spPr>
              <a:solidFill>
                <a:srgbClr val="00CC00"/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D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Consultas!$A$2:$A$3</c:f>
              <c:strCache>
                <c:ptCount val="2"/>
                <c:pt idx="0">
                  <c:v>Primera Vez</c:v>
                </c:pt>
                <c:pt idx="1">
                  <c:v>Subsecuentes</c:v>
                </c:pt>
              </c:strCache>
            </c:strRef>
          </c:cat>
          <c:val>
            <c:numRef>
              <c:f>Consultas!$B$2:$B$3</c:f>
              <c:numCache>
                <c:formatCode>#,##0</c:formatCode>
                <c:ptCount val="2"/>
                <c:pt idx="0">
                  <c:v>385744</c:v>
                </c:pt>
                <c:pt idx="1">
                  <c:v>272702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consultas de urgencias</a:t>
            </a:r>
            <a:endParaRPr lang="es-DO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Consultas!$A$5:$A$6</c:f>
              <c:strCache>
                <c:ptCount val="2"/>
                <c:pt idx="0">
                  <c:v>Total consultas</c:v>
                </c:pt>
                <c:pt idx="1">
                  <c:v>Urgencias</c:v>
                </c:pt>
              </c:strCache>
            </c:strRef>
          </c:cat>
          <c:val>
            <c:numRef>
              <c:f>Consultas!$B$5:$B$6</c:f>
              <c:numCache>
                <c:formatCode>#,##0</c:formatCode>
                <c:ptCount val="2"/>
                <c:pt idx="0">
                  <c:v>685049</c:v>
                </c:pt>
                <c:pt idx="1">
                  <c:v>26603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S"/>
            </a:pPr>
            <a:r>
              <a:rPr lang="es-ES"/>
              <a:t>Porciento relación consultas/de</a:t>
            </a:r>
            <a:r>
              <a:rPr lang="es-ES" baseline="0"/>
              <a:t> alta</a:t>
            </a:r>
            <a:endParaRPr lang="es-E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D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'D:\MIO (E)\SESPAS 2015, Adolfo\Estadisticas 1.1\Estadisticas Sexo\[8-T-Agosto.xlsx]Relac Cons-De Alta'!$A$1:$A$2</c:f>
              <c:strCache>
                <c:ptCount val="2"/>
                <c:pt idx="0">
                  <c:v>Consultas</c:v>
                </c:pt>
                <c:pt idx="1">
                  <c:v>De Alta</c:v>
                </c:pt>
              </c:strCache>
            </c:strRef>
          </c:cat>
          <c:val>
            <c:numRef>
              <c:f>'D:\MIO (E)\SESPAS 2015, Adolfo\Estadisticas 1.1\Estadisticas Sexo\[8-T-Agosto.xlsx]Relac Cons-De Alta'!$B$1:$B$2</c:f>
              <c:numCache>
                <c:formatCode>General</c:formatCode>
                <c:ptCount val="2"/>
                <c:pt idx="0">
                  <c:v>42748</c:v>
                </c:pt>
                <c:pt idx="1">
                  <c:v>565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/>
              <a:t>Porciento de n</a:t>
            </a:r>
            <a:r>
              <a:rPr lang="es-ES" sz="1800" b="1" i="0" baseline="0"/>
              <a:t>o asegurados/asegurados </a:t>
            </a:r>
            <a:r>
              <a:rPr lang="en-US" sz="1800" b="1" i="0" baseline="0"/>
              <a:t>atendidos a nivel nacional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1"/>
            <c:bubble3D val="0"/>
            <c:spPr>
              <a:solidFill>
                <a:srgbClr val="00FF00"/>
              </a:solidFill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ARS!$A$1:$A$3</c:f>
              <c:strCache>
                <c:ptCount val="3"/>
                <c:pt idx="0">
                  <c:v>No Asegurado</c:v>
                </c:pt>
                <c:pt idx="1">
                  <c:v>SENASA</c:v>
                </c:pt>
                <c:pt idx="2">
                  <c:v>Otras ARS</c:v>
                </c:pt>
              </c:strCache>
            </c:strRef>
          </c:cat>
          <c:val>
            <c:numRef>
              <c:f>ARS!$B$1:$B$3</c:f>
              <c:numCache>
                <c:formatCode>#,##0</c:formatCode>
                <c:ptCount val="3"/>
                <c:pt idx="0">
                  <c:v>384200</c:v>
                </c:pt>
                <c:pt idx="1">
                  <c:v>190166</c:v>
                </c:pt>
                <c:pt idx="2">
                  <c:v>89251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sz="1800" b="1" i="0" baseline="0"/>
              <a:t>Total de no asegurados/asegurados atendidos a nivel nacional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FF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ARS!$A$1:$A$3</c:f>
              <c:strCache>
                <c:ptCount val="3"/>
                <c:pt idx="0">
                  <c:v>No Asegurado</c:v>
                </c:pt>
                <c:pt idx="1">
                  <c:v>SENASA</c:v>
                </c:pt>
                <c:pt idx="2">
                  <c:v>Otras ARS</c:v>
                </c:pt>
              </c:strCache>
            </c:strRef>
          </c:cat>
          <c:val>
            <c:numRef>
              <c:f>ARS!$B$1:$B$3</c:f>
              <c:numCache>
                <c:formatCode>#,##0</c:formatCode>
                <c:ptCount val="3"/>
                <c:pt idx="0">
                  <c:v>384200</c:v>
                </c:pt>
                <c:pt idx="1">
                  <c:v>190166</c:v>
                </c:pt>
                <c:pt idx="2">
                  <c:v>89251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22640"/>
        <c:axId val="519919504"/>
      </c:barChart>
      <c:catAx>
        <c:axId val="5199226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19919504"/>
        <c:crosses val="autoZero"/>
        <c:auto val="1"/>
        <c:lblAlgn val="ctr"/>
        <c:lblOffset val="100"/>
        <c:noMultiLvlLbl val="0"/>
      </c:catAx>
      <c:valAx>
        <c:axId val="51991950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19922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/>
              <a:t>Relación procedimientos según especialidad</a:t>
            </a:r>
            <a:endParaRPr lang="es-ES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'Relac proc-espec'!$A$1:$A$9</c:f>
              <c:strCache>
                <c:ptCount val="9"/>
                <c:pt idx="0">
                  <c:v>Protesis</c:v>
                </c:pt>
                <c:pt idx="1">
                  <c:v>Ortodoncia</c:v>
                </c:pt>
                <c:pt idx="2">
                  <c:v>Periodontales</c:v>
                </c:pt>
                <c:pt idx="3">
                  <c:v>Endodonticos</c:v>
                </c:pt>
                <c:pt idx="4">
                  <c:v>Restaurativas</c:v>
                </c:pt>
                <c:pt idx="5">
                  <c:v>Farmacoterapia</c:v>
                </c:pt>
                <c:pt idx="6">
                  <c:v>Cirugia</c:v>
                </c:pt>
                <c:pt idx="7">
                  <c:v>Diagnostico</c:v>
                </c:pt>
                <c:pt idx="8">
                  <c:v>Preventivos</c:v>
                </c:pt>
              </c:strCache>
            </c:strRef>
          </c:cat>
          <c:val>
            <c:numRef>
              <c:f>'Relac proc-espec'!$B$1:$B$9</c:f>
              <c:numCache>
                <c:formatCode>#,##0</c:formatCode>
                <c:ptCount val="9"/>
                <c:pt idx="0">
                  <c:v>11145</c:v>
                </c:pt>
                <c:pt idx="1">
                  <c:v>25950</c:v>
                </c:pt>
                <c:pt idx="2">
                  <c:v>66025</c:v>
                </c:pt>
                <c:pt idx="3">
                  <c:v>79848</c:v>
                </c:pt>
                <c:pt idx="4">
                  <c:v>144495</c:v>
                </c:pt>
                <c:pt idx="5">
                  <c:v>155607</c:v>
                </c:pt>
                <c:pt idx="6">
                  <c:v>250092</c:v>
                </c:pt>
                <c:pt idx="7">
                  <c:v>386015</c:v>
                </c:pt>
                <c:pt idx="8">
                  <c:v>725015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9920680"/>
        <c:axId val="519919896"/>
      </c:barChart>
      <c:catAx>
        <c:axId val="5199206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19919896"/>
        <c:crosses val="autoZero"/>
        <c:auto val="1"/>
        <c:lblAlgn val="ctr"/>
        <c:lblOffset val="100"/>
        <c:noMultiLvlLbl val="0"/>
      </c:catAx>
      <c:valAx>
        <c:axId val="51991989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19920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/>
              <a:t>Porciento de procedimientos según especialidad</a:t>
            </a:r>
            <a:endParaRPr lang="es-E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'Relac proc-espec'!$A$1:$A$9</c:f>
              <c:strCache>
                <c:ptCount val="9"/>
                <c:pt idx="0">
                  <c:v>Protesis</c:v>
                </c:pt>
                <c:pt idx="1">
                  <c:v>Ortodoncia</c:v>
                </c:pt>
                <c:pt idx="2">
                  <c:v>Periodontales</c:v>
                </c:pt>
                <c:pt idx="3">
                  <c:v>Endodonticos</c:v>
                </c:pt>
                <c:pt idx="4">
                  <c:v>Restaurativas</c:v>
                </c:pt>
                <c:pt idx="5">
                  <c:v>Farmacoterapia</c:v>
                </c:pt>
                <c:pt idx="6">
                  <c:v>Cirugia</c:v>
                </c:pt>
                <c:pt idx="7">
                  <c:v>Diagnostico</c:v>
                </c:pt>
                <c:pt idx="8">
                  <c:v>Preventivos</c:v>
                </c:pt>
              </c:strCache>
            </c:strRef>
          </c:cat>
          <c:val>
            <c:numRef>
              <c:f>'Relac proc-espec'!$B$1:$B$9</c:f>
              <c:numCache>
                <c:formatCode>#,##0</c:formatCode>
                <c:ptCount val="9"/>
                <c:pt idx="0">
                  <c:v>11145</c:v>
                </c:pt>
                <c:pt idx="1">
                  <c:v>25950</c:v>
                </c:pt>
                <c:pt idx="2">
                  <c:v>66025</c:v>
                </c:pt>
                <c:pt idx="3">
                  <c:v>79848</c:v>
                </c:pt>
                <c:pt idx="4">
                  <c:v>144495</c:v>
                </c:pt>
                <c:pt idx="5">
                  <c:v>155607</c:v>
                </c:pt>
                <c:pt idx="6">
                  <c:v>250092</c:v>
                </c:pt>
                <c:pt idx="7">
                  <c:v>386015</c:v>
                </c:pt>
                <c:pt idx="8">
                  <c:v>725015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Porcentajes de consultas según sexo</a:t>
            </a:r>
            <a:endParaRPr lang="es-DO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FF66FF"/>
              </a:solidFill>
            </c:spPr>
          </c:dPt>
          <c:dLbls>
            <c:dLbl>
              <c:idx val="0"/>
              <c:layout>
                <c:manualLayout>
                  <c:x val="-0.13868996062992126"/>
                  <c:y val="5.443751822688830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Total!$O$5:$P$5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Total!$O$6:$P$6</c:f>
              <c:numCache>
                <c:formatCode>#,##0</c:formatCode>
                <c:ptCount val="2"/>
                <c:pt idx="0">
                  <c:v>260914</c:v>
                </c:pt>
                <c:pt idx="1">
                  <c:v>406533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u="none" strike="noStrike" baseline="0">
                <a:effectLst/>
              </a:rPr>
              <a:t>Porciento de consultas dadas a embarazadas en la población femenina</a:t>
            </a:r>
            <a:endParaRPr lang="es-DO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FF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Total!$R$6:$R$7</c:f>
              <c:strCache>
                <c:ptCount val="2"/>
                <c:pt idx="0">
                  <c:v>Femenino</c:v>
                </c:pt>
                <c:pt idx="1">
                  <c:v>Embarazadas</c:v>
                </c:pt>
              </c:strCache>
            </c:strRef>
          </c:cat>
          <c:val>
            <c:numRef>
              <c:f>Total!$S$6:$S$7</c:f>
              <c:numCache>
                <c:formatCode>#,##0</c:formatCode>
                <c:ptCount val="2"/>
                <c:pt idx="0">
                  <c:v>406533</c:v>
                </c:pt>
                <c:pt idx="1">
                  <c:v>7685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/>
              <a:t>Consultas dadas según sexo y grupos de edad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6699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Total!$O$28:$O$31</c:f>
              <c:strCache>
                <c:ptCount val="4"/>
                <c:pt idx="0">
                  <c:v>Masculino de 0-14 años</c:v>
                </c:pt>
                <c:pt idx="1">
                  <c:v>Femenino 0-14 años</c:v>
                </c:pt>
                <c:pt idx="2">
                  <c:v>Masculino 15 + años</c:v>
                </c:pt>
                <c:pt idx="3">
                  <c:v>Femenino 15 + años</c:v>
                </c:pt>
              </c:strCache>
            </c:strRef>
          </c:cat>
          <c:val>
            <c:numRef>
              <c:f>Total!$P$28:$P$31</c:f>
              <c:numCache>
                <c:formatCode>#,##0</c:formatCode>
                <c:ptCount val="4"/>
                <c:pt idx="0">
                  <c:v>90887</c:v>
                </c:pt>
                <c:pt idx="1">
                  <c:v>112003</c:v>
                </c:pt>
                <c:pt idx="2">
                  <c:v>170027</c:v>
                </c:pt>
                <c:pt idx="3">
                  <c:v>294530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1277800"/>
        <c:axId val="521273096"/>
      </c:barChart>
      <c:catAx>
        <c:axId val="52127780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21273096"/>
        <c:crosses val="autoZero"/>
        <c:auto val="1"/>
        <c:lblAlgn val="ctr"/>
        <c:lblOffset val="100"/>
        <c:noMultiLvlLbl val="0"/>
      </c:catAx>
      <c:valAx>
        <c:axId val="52127309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21277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DO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Consultas dadas según grupo de edad</a:t>
            </a:r>
            <a:endParaRPr lang="es-DO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Total!$O$44:$O$45</c:f>
              <c:strCache>
                <c:ptCount val="2"/>
                <c:pt idx="0">
                  <c:v>Edad 0-14 años</c:v>
                </c:pt>
                <c:pt idx="1">
                  <c:v>Edad 15 + años</c:v>
                </c:pt>
              </c:strCache>
            </c:strRef>
          </c:cat>
          <c:val>
            <c:numRef>
              <c:f>Total!$P$44:$P$45</c:f>
              <c:numCache>
                <c:formatCode>#,##0</c:formatCode>
                <c:ptCount val="2"/>
                <c:pt idx="0">
                  <c:v>202890</c:v>
                </c:pt>
                <c:pt idx="1">
                  <c:v>464557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1278584"/>
        <c:axId val="521269568"/>
      </c:barChart>
      <c:catAx>
        <c:axId val="52127858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21269568"/>
        <c:crosses val="autoZero"/>
        <c:auto val="1"/>
        <c:lblAlgn val="ctr"/>
        <c:lblOffset val="100"/>
        <c:noMultiLvlLbl val="0"/>
      </c:catAx>
      <c:valAx>
        <c:axId val="521269568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521278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DO" sz="1800" b="1" i="0" baseline="0">
                <a:effectLst/>
              </a:rPr>
              <a:t>Porciento de Consultas dadas según grupo de edad</a:t>
            </a:r>
            <a:endParaRPr lang="es-DO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Total!$O$44:$O$45</c:f>
              <c:strCache>
                <c:ptCount val="2"/>
                <c:pt idx="0">
                  <c:v>Edad 0-14 años</c:v>
                </c:pt>
                <c:pt idx="1">
                  <c:v>Edad 15 + años</c:v>
                </c:pt>
              </c:strCache>
            </c:strRef>
          </c:cat>
          <c:val>
            <c:numRef>
              <c:f>Total!$P$44:$P$45</c:f>
              <c:numCache>
                <c:formatCode>#,##0</c:formatCode>
                <c:ptCount val="2"/>
                <c:pt idx="0">
                  <c:v>202890</c:v>
                </c:pt>
                <c:pt idx="1">
                  <c:v>464557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DO" smtClean="0"/>
              <a:t>Enero 2017</a:t>
            </a:r>
            <a:endParaRPr lang="es-D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EAEDD-0C73-4D85-9087-7C82880A679F}" type="datetimeFigureOut">
              <a:rPr lang="es-DO" smtClean="0"/>
              <a:t>6/3/2018</a:t>
            </a:fld>
            <a:endParaRPr lang="es-D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D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1444-5AF6-4456-9C49-8F92123F26AD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0552463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ES" smtClean="0"/>
              <a:t>Enero 2017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088" y="0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C54EAD-9C49-43C2-B979-C872EB250E68}" type="datetimeFigureOut">
              <a:rPr lang="es-ES"/>
              <a:pPr>
                <a:defRPr/>
              </a:pPr>
              <a:t>06/03/2018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239" y="4860088"/>
            <a:ext cx="5678824" cy="4606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68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088" y="9721868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C97D24-9DE8-450E-B4FF-D15B0905A7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682324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D3EA9-B2A5-4A49-B328-70B3039A43E0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E8BC1-4B69-405B-B6D4-CB6BF04927E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1CC37-73A9-4EB8-A7C8-F0BFFE29D039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DAAF1-3211-4948-9768-453A960685E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4DAC-3A8A-4830-B645-DBCC98F8CA15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76A3-F4DF-4FAA-90FC-902DDA7B99A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892FC-7B68-47FF-A0DE-E0672D34C2A9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BAE0B-83DE-4D76-B276-E081181E43D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07661-DA50-47BC-BD65-AE17DC758C17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B47C0-E7DD-4BA5-8AC8-C6D4A21A7B0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5EDF4-5146-4AB8-9531-3FBEB3FE9B01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49987-CFF4-4445-8164-60E2C6B87F5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FC6AB-9788-4D07-BFA1-155482E161FE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7E3D8-F624-4C08-8228-0391E737FDA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4C836-087B-4711-9793-735FA15BC26B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98A22-0CE5-489C-A75E-07E1EC77BB8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4875-2C37-42E4-817B-81D993FEFDFF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CED0C-AA44-4A0E-9D5D-72C95EF7DA9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660F2-37E3-4C79-8694-C1303B94BA2C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06044-C0B4-4870-A61F-691775211BE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81486-6189-4B47-A42C-E535D8FCB39A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8F5FF-3755-47C2-8FD8-5CFCAF8A2B2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1456FB-0EFF-4ECB-8149-26C8300646D2}" type="datetimeFigureOut">
              <a:rPr lang="es-ES"/>
              <a:pPr>
                <a:defRPr/>
              </a:pPr>
              <a:t>06/03/2018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82D192-BBB9-41BA-9884-C992E1CC4F5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Hoja_de_c_lculo_de_Microsoft_Excel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package" Target="../embeddings/Hoja_de_c_lculo_de_Microsoft_Excel1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 redondeado"/>
          <p:cNvSpPr/>
          <p:nvPr/>
        </p:nvSpPr>
        <p:spPr>
          <a:xfrm>
            <a:off x="428625" y="2843808"/>
            <a:ext cx="5946775" cy="9525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28625" y="6876256"/>
            <a:ext cx="5946775" cy="9525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2055" name="14 CuadroTexto"/>
          <p:cNvSpPr txBox="1">
            <a:spLocks noChangeArrowheads="1"/>
          </p:cNvSpPr>
          <p:nvPr/>
        </p:nvSpPr>
        <p:spPr bwMode="auto">
          <a:xfrm>
            <a:off x="0" y="7905750"/>
            <a:ext cx="6858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400" dirty="0">
                <a:latin typeface="+mn-lt"/>
              </a:rPr>
              <a:t>Elaborado por: </a:t>
            </a:r>
            <a:endParaRPr lang="es-ES" sz="1400" b="1" i="1" dirty="0">
              <a:latin typeface="+mn-lt"/>
            </a:endParaRPr>
          </a:p>
          <a:p>
            <a:pPr algn="ctr"/>
            <a:r>
              <a:rPr lang="es-ES" sz="1400" dirty="0">
                <a:latin typeface="+mn-lt"/>
              </a:rPr>
              <a:t> </a:t>
            </a:r>
            <a:endParaRPr lang="es-ES" sz="1400" b="1" i="1" dirty="0">
              <a:latin typeface="+mn-lt"/>
            </a:endParaRPr>
          </a:p>
          <a:p>
            <a:pPr algn="ctr"/>
            <a:r>
              <a:rPr lang="es-ES" sz="1400" b="1" dirty="0">
                <a:latin typeface="+mn-lt"/>
              </a:rPr>
              <a:t>Dr. Edgar A. Andújar </a:t>
            </a:r>
            <a:r>
              <a:rPr lang="es-ES" sz="1400" b="1" dirty="0" err="1" smtClean="0">
                <a:latin typeface="+mn-lt"/>
              </a:rPr>
              <a:t>Z</a:t>
            </a:r>
            <a:r>
              <a:rPr lang="es-ES" sz="1400" dirty="0" err="1" smtClean="0">
                <a:latin typeface="+mn-lt"/>
              </a:rPr>
              <a:t>á</a:t>
            </a:r>
            <a:r>
              <a:rPr lang="es-ES" sz="1400" b="1" dirty="0" err="1" smtClean="0">
                <a:latin typeface="+mn-lt"/>
              </a:rPr>
              <a:t>iter</a:t>
            </a:r>
            <a:r>
              <a:rPr lang="es-ES" sz="1400" b="1" dirty="0" smtClean="0">
                <a:latin typeface="+mn-lt"/>
              </a:rPr>
              <a:t>, MGMS</a:t>
            </a:r>
          </a:p>
          <a:p>
            <a:pPr algn="ctr"/>
            <a:r>
              <a:rPr lang="es-ES" sz="1200" dirty="0" smtClean="0">
                <a:latin typeface="+mn-lt"/>
              </a:rPr>
              <a:t>Coordinador de Estadísticas Odontológicas</a:t>
            </a:r>
            <a:endParaRPr lang="es-ES" sz="1200" dirty="0">
              <a:latin typeface="+mn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32656" y="1619672"/>
            <a:ext cx="3216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solidFill>
                  <a:srgbClr val="00B050"/>
                </a:solidFill>
                <a:latin typeface="Arial" charset="0"/>
              </a:rPr>
              <a:t>Dirección de </a:t>
            </a:r>
            <a:r>
              <a:rPr lang="es-ES" i="1" dirty="0" smtClean="0">
                <a:solidFill>
                  <a:srgbClr val="00B050"/>
                </a:solidFill>
                <a:latin typeface="Arial" charset="0"/>
              </a:rPr>
              <a:t>Odontología</a:t>
            </a:r>
            <a:endParaRPr lang="es-ES" i="1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2843808"/>
            <a:ext cx="6858000" cy="4153222"/>
          </a:xfrm>
          <a:prstGeom prst="rect">
            <a:avLst/>
          </a:prstGeom>
          <a:blipFill dpi="0" rotWithShape="1">
            <a:blip r:embed="rId2">
              <a:alphaModFix amt="18000"/>
            </a:blip>
            <a:srcRect/>
            <a:stretch>
              <a:fillRect l="-132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148904"/>
              </p:ext>
            </p:extLst>
          </p:nvPr>
        </p:nvGraphicFramePr>
        <p:xfrm>
          <a:off x="3371948" y="5688762"/>
          <a:ext cx="3459064" cy="237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1" name="10 CuadroTexto"/>
          <p:cNvSpPr txBox="1">
            <a:spLocks noChangeArrowheads="1"/>
          </p:cNvSpPr>
          <p:nvPr/>
        </p:nvSpPr>
        <p:spPr bwMode="auto">
          <a:xfrm>
            <a:off x="320675" y="3275856"/>
            <a:ext cx="61626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32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Reporte estadístico de la labor realizada por </a:t>
            </a:r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</a:t>
            </a:r>
          </a:p>
          <a:p>
            <a:pPr algn="ctr"/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Dirección de Odontología</a:t>
            </a:r>
          </a:p>
          <a:p>
            <a:pPr algn="ctr"/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 </a:t>
            </a:r>
            <a:r>
              <a:rPr lang="es-ES" sz="32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nivel nacional </a:t>
            </a:r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en </a:t>
            </a:r>
          </a:p>
          <a:p>
            <a:pPr algn="ctr"/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Enero - Diciembre </a:t>
            </a:r>
            <a:r>
              <a:rPr lang="es-ES" sz="32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 </a:t>
            </a:r>
            <a:r>
              <a:rPr lang="es-ES" sz="32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2017</a:t>
            </a:r>
            <a:endParaRPr lang="es-ES" sz="3200" b="1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" y="199896"/>
            <a:ext cx="3555557" cy="1711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-33113" y="3025990"/>
            <a:ext cx="6891114" cy="1762034"/>
            <a:chOff x="-33113" y="3025990"/>
            <a:chExt cx="6891114" cy="1762034"/>
          </a:xfrm>
        </p:grpSpPr>
        <p:graphicFrame>
          <p:nvGraphicFramePr>
            <p:cNvPr id="6" name="5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3032164"/>
                </p:ext>
              </p:extLst>
            </p:nvPr>
          </p:nvGraphicFramePr>
          <p:xfrm>
            <a:off x="-33113" y="3025990"/>
            <a:ext cx="6891114" cy="15460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name="Hoja de cálculo" r:id="rId4" imgW="10944213" imgH="1790739" progId="Excel.Sheet.12">
                    <p:embed/>
                  </p:oleObj>
                </mc:Choice>
                <mc:Fallback>
                  <p:oleObj name="Hoja de cálculo" r:id="rId4" imgW="10944213" imgH="1790739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-33113" y="3025990"/>
                          <a:ext cx="6891114" cy="15460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6 Objeto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6991462"/>
                </p:ext>
              </p:extLst>
            </p:nvPr>
          </p:nvGraphicFramePr>
          <p:xfrm>
            <a:off x="0" y="4572000"/>
            <a:ext cx="6858000" cy="2160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8" name="Hoja de cálculo" r:id="rId7" imgW="10944213" imgH="200021" progId="Excel.Sheet.12">
                    <p:embed/>
                  </p:oleObj>
                </mc:Choice>
                <mc:Fallback>
                  <p:oleObj name="Hoja de cálculo" r:id="rId7" imgW="10944213" imgH="200021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0" y="4572000"/>
                          <a:ext cx="6858000" cy="21602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0545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9162370"/>
              </p:ext>
            </p:extLst>
          </p:nvPr>
        </p:nvGraphicFramePr>
        <p:xfrm>
          <a:off x="0" y="980892"/>
          <a:ext cx="6858000" cy="8163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49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976853"/>
              </p:ext>
            </p:extLst>
          </p:nvPr>
        </p:nvGraphicFramePr>
        <p:xfrm>
          <a:off x="0" y="980892"/>
          <a:ext cx="6858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199563"/>
              </p:ext>
            </p:extLst>
          </p:nvPr>
        </p:nvGraphicFramePr>
        <p:xfrm>
          <a:off x="34702" y="3635896"/>
          <a:ext cx="6823298" cy="550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016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86658"/>
              </p:ext>
            </p:extLst>
          </p:nvPr>
        </p:nvGraphicFramePr>
        <p:xfrm>
          <a:off x="1143000" y="15476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623598"/>
              </p:ext>
            </p:extLst>
          </p:nvPr>
        </p:nvGraphicFramePr>
        <p:xfrm>
          <a:off x="1340768" y="4932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543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290210"/>
              </p:ext>
            </p:extLst>
          </p:nvPr>
        </p:nvGraphicFramePr>
        <p:xfrm>
          <a:off x="1143000" y="1619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888590"/>
              </p:ext>
            </p:extLst>
          </p:nvPr>
        </p:nvGraphicFramePr>
        <p:xfrm>
          <a:off x="1340768" y="47880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433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443617"/>
              </p:ext>
            </p:extLst>
          </p:nvPr>
        </p:nvGraphicFramePr>
        <p:xfrm>
          <a:off x="1143000" y="1619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736215"/>
              </p:ext>
            </p:extLst>
          </p:nvPr>
        </p:nvGraphicFramePr>
        <p:xfrm>
          <a:off x="1143000" y="4932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998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008034"/>
              </p:ext>
            </p:extLst>
          </p:nvPr>
        </p:nvGraphicFramePr>
        <p:xfrm>
          <a:off x="980728" y="16916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801102"/>
              </p:ext>
            </p:extLst>
          </p:nvPr>
        </p:nvGraphicFramePr>
        <p:xfrm>
          <a:off x="1143000" y="5076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496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11483"/>
              </p:ext>
            </p:extLst>
          </p:nvPr>
        </p:nvGraphicFramePr>
        <p:xfrm>
          <a:off x="1143000" y="1619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363151"/>
              </p:ext>
            </p:extLst>
          </p:nvPr>
        </p:nvGraphicFramePr>
        <p:xfrm>
          <a:off x="1143000" y="5076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987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73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072715"/>
              </p:ext>
            </p:extLst>
          </p:nvPr>
        </p:nvGraphicFramePr>
        <p:xfrm>
          <a:off x="1148730" y="15476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075127"/>
              </p:ext>
            </p:extLst>
          </p:nvPr>
        </p:nvGraphicFramePr>
        <p:xfrm>
          <a:off x="1412776" y="5076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6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016786"/>
              </p:ext>
            </p:extLst>
          </p:nvPr>
        </p:nvGraphicFramePr>
        <p:xfrm>
          <a:off x="1143000" y="15476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218786"/>
              </p:ext>
            </p:extLst>
          </p:nvPr>
        </p:nvGraphicFramePr>
        <p:xfrm>
          <a:off x="1414462" y="4716016"/>
          <a:ext cx="4029075" cy="307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295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842702"/>
              </p:ext>
            </p:extLst>
          </p:nvPr>
        </p:nvGraphicFramePr>
        <p:xfrm>
          <a:off x="1143000" y="14756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893554"/>
              </p:ext>
            </p:extLst>
          </p:nvPr>
        </p:nvGraphicFramePr>
        <p:xfrm>
          <a:off x="1484784" y="5076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789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790743"/>
              </p:ext>
            </p:extLst>
          </p:nvPr>
        </p:nvGraphicFramePr>
        <p:xfrm>
          <a:off x="1143000" y="13316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210240"/>
              </p:ext>
            </p:extLst>
          </p:nvPr>
        </p:nvGraphicFramePr>
        <p:xfrm>
          <a:off x="1412776" y="4716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01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555285"/>
              </p:ext>
            </p:extLst>
          </p:nvPr>
        </p:nvGraphicFramePr>
        <p:xfrm>
          <a:off x="1143000" y="11876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361219"/>
              </p:ext>
            </p:extLst>
          </p:nvPr>
        </p:nvGraphicFramePr>
        <p:xfrm>
          <a:off x="1143000" y="4572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749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386048"/>
              </p:ext>
            </p:extLst>
          </p:nvPr>
        </p:nvGraphicFramePr>
        <p:xfrm>
          <a:off x="1143000" y="14036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249343"/>
              </p:ext>
            </p:extLst>
          </p:nvPr>
        </p:nvGraphicFramePr>
        <p:xfrm>
          <a:off x="188640" y="4499992"/>
          <a:ext cx="648072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857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770485"/>
              </p:ext>
            </p:extLst>
          </p:nvPr>
        </p:nvGraphicFramePr>
        <p:xfrm>
          <a:off x="260648" y="11876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029531"/>
              </p:ext>
            </p:extLst>
          </p:nvPr>
        </p:nvGraphicFramePr>
        <p:xfrm>
          <a:off x="2286000" y="35638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883415"/>
              </p:ext>
            </p:extLst>
          </p:nvPr>
        </p:nvGraphicFramePr>
        <p:xfrm>
          <a:off x="-30460" y="63885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702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076904"/>
              </p:ext>
            </p:extLst>
          </p:nvPr>
        </p:nvGraphicFramePr>
        <p:xfrm>
          <a:off x="1143000" y="55081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545852"/>
              </p:ext>
            </p:extLst>
          </p:nvPr>
        </p:nvGraphicFramePr>
        <p:xfrm>
          <a:off x="980728" y="17636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429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956171"/>
              </p:ext>
            </p:extLst>
          </p:nvPr>
        </p:nvGraphicFramePr>
        <p:xfrm>
          <a:off x="980728" y="1619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807538"/>
              </p:ext>
            </p:extLst>
          </p:nvPr>
        </p:nvGraphicFramePr>
        <p:xfrm>
          <a:off x="1143000" y="55801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112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242838"/>
              </p:ext>
            </p:extLst>
          </p:nvPr>
        </p:nvGraphicFramePr>
        <p:xfrm>
          <a:off x="975333" y="1259632"/>
          <a:ext cx="490733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83583"/>
              </p:ext>
            </p:extLst>
          </p:nvPr>
        </p:nvGraphicFramePr>
        <p:xfrm>
          <a:off x="332656" y="5364088"/>
          <a:ext cx="6264696" cy="364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001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933718"/>
              </p:ext>
            </p:extLst>
          </p:nvPr>
        </p:nvGraphicFramePr>
        <p:xfrm>
          <a:off x="0" y="1331640"/>
          <a:ext cx="6858000" cy="7632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28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61156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DO" b="1" dirty="0" smtClean="0"/>
              <a:t>Periodo: Enero - Diciembre 2017</a:t>
            </a:r>
            <a:endParaRPr lang="es-DO" b="1" dirty="0"/>
          </a:p>
        </p:txBody>
      </p:sp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983153"/>
              </p:ext>
            </p:extLst>
          </p:nvPr>
        </p:nvGraphicFramePr>
        <p:xfrm>
          <a:off x="980728" y="12596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767936"/>
              </p:ext>
            </p:extLst>
          </p:nvPr>
        </p:nvGraphicFramePr>
        <p:xfrm>
          <a:off x="980728" y="4716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933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9833</TotalTime>
  <Words>366</Words>
  <Application>Microsoft Office PowerPoint</Application>
  <PresentationFormat>Presentación en pantalla (4:3)</PresentationFormat>
  <Paragraphs>90</Paragraphs>
  <Slides>21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Calibri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 de Windows</cp:lastModifiedBy>
  <cp:revision>1554</cp:revision>
  <dcterms:created xsi:type="dcterms:W3CDTF">2013-03-03T07:01:43Z</dcterms:created>
  <dcterms:modified xsi:type="dcterms:W3CDTF">2018-03-06T16:10:41Z</dcterms:modified>
</cp:coreProperties>
</file>